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70" r:id="rId10"/>
    <p:sldId id="265" r:id="rId11"/>
    <p:sldId id="267" r:id="rId12"/>
    <p:sldId id="268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E55"/>
    <a:srgbClr val="FFC30D"/>
    <a:srgbClr val="E1BEE7"/>
    <a:srgbClr val="A2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DCFB8-95B3-4220-B7A4-4C05794649ED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E37C8-E321-4D16-AAD4-47DB605E3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11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E37C8-E321-4D16-AAD4-47DB605E3CC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31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E37C8-E321-4D16-AAD4-47DB605E3CC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07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229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63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143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39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734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78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54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461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24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45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16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73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68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11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56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99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04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5836BF4-9F69-4914-8B92-1A7B5D92A290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3EF3919-500A-44A1-AF67-8E8ABE9B36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715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DE8A7-12DE-91D7-44DC-679433BFDA8E}"/>
              </a:ext>
            </a:extLst>
          </p:cNvPr>
          <p:cNvSpPr txBox="1"/>
          <p:nvPr/>
        </p:nvSpPr>
        <p:spPr>
          <a:xfrm>
            <a:off x="2059576" y="712486"/>
            <a:ext cx="54633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X-MAS: </a:t>
            </a:r>
            <a:r>
              <a:rPr lang="ru-RU" sz="5000" b="1" dirty="0" err="1"/>
              <a:t>Идеатон</a:t>
            </a:r>
            <a:endParaRPr lang="ru-RU" sz="5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09363-E44C-6450-E405-5CB3E7B28254}"/>
              </a:ext>
            </a:extLst>
          </p:cNvPr>
          <p:cNvSpPr txBox="1"/>
          <p:nvPr/>
        </p:nvSpPr>
        <p:spPr>
          <a:xfrm>
            <a:off x="8977782" y="4733156"/>
            <a:ext cx="28408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/>
              <a:t>Oompa-Loompas</a:t>
            </a:r>
          </a:p>
          <a:p>
            <a:r>
              <a:rPr lang="en-US" sz="2200" dirty="0"/>
              <a:t>	</a:t>
            </a:r>
            <a:r>
              <a:rPr lang="ru-RU" sz="2200" dirty="0"/>
              <a:t>Калашник Глеб</a:t>
            </a:r>
          </a:p>
          <a:p>
            <a:r>
              <a:rPr lang="ru-RU" sz="2200" dirty="0"/>
              <a:t>	Курина Дарья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5F812-5B8B-3068-9FF8-1701E5DCD81E}"/>
              </a:ext>
            </a:extLst>
          </p:cNvPr>
          <p:cNvSpPr txBox="1"/>
          <p:nvPr/>
        </p:nvSpPr>
        <p:spPr>
          <a:xfrm>
            <a:off x="1228410" y="2965640"/>
            <a:ext cx="7425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Кейс 3: Цифровой двойник города</a:t>
            </a:r>
          </a:p>
        </p:txBody>
      </p:sp>
    </p:spTree>
    <p:extLst>
      <p:ext uri="{BB962C8B-B14F-4D97-AF65-F5344CB8AC3E}">
        <p14:creationId xmlns:p14="http://schemas.microsoft.com/office/powerpoint/2010/main" val="229699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B2856B-3501-773E-18A1-CFAF57A8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4F17A-5EBD-630F-71E4-F6595FA452F4}"/>
              </a:ext>
            </a:extLst>
          </p:cNvPr>
          <p:cNvSpPr txBox="1"/>
          <p:nvPr/>
        </p:nvSpPr>
        <p:spPr>
          <a:xfrm>
            <a:off x="2101941" y="887663"/>
            <a:ext cx="630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Интерфейсы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5E36BF-32E1-575F-10F8-6B96266DD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" y="1723052"/>
            <a:ext cx="2889755" cy="50789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8F215F-CD5F-4826-12EB-86E40F2EA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941" y="1689784"/>
            <a:ext cx="2839739" cy="50124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1CC40B-7A99-8AC3-8B01-71880B8E1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26" y="1689784"/>
            <a:ext cx="2851682" cy="507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3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B2856B-3501-773E-18A1-CFAF57A8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4F17A-5EBD-630F-71E4-F6595FA452F4}"/>
              </a:ext>
            </a:extLst>
          </p:cNvPr>
          <p:cNvSpPr txBox="1"/>
          <p:nvPr/>
        </p:nvSpPr>
        <p:spPr>
          <a:xfrm>
            <a:off x="2133043" y="669949"/>
            <a:ext cx="630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Интерфейсы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FEBE09-734D-10EF-FB95-B52F7DE56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17" y="1521903"/>
            <a:ext cx="2909832" cy="52033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1007D3-CE86-5A8D-D66D-101AB2BFD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16" y="1521903"/>
            <a:ext cx="2934733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0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B2856B-3501-773E-18A1-CFAF57A8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4F17A-5EBD-630F-71E4-F6595FA452F4}"/>
              </a:ext>
            </a:extLst>
          </p:cNvPr>
          <p:cNvSpPr txBox="1"/>
          <p:nvPr/>
        </p:nvSpPr>
        <p:spPr>
          <a:xfrm>
            <a:off x="2133043" y="669949"/>
            <a:ext cx="630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Интерфейсы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D2D901-1EEB-8946-EDCC-959C488CF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55" y="1428248"/>
            <a:ext cx="2918963" cy="51342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0F0B29-214D-54F4-0063-2785E85F6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10" y="1475792"/>
            <a:ext cx="2933314" cy="50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5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B2856B-3501-773E-18A1-CFAF57A8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4F17A-5EBD-630F-71E4-F6595FA452F4}"/>
              </a:ext>
            </a:extLst>
          </p:cNvPr>
          <p:cNvSpPr txBox="1"/>
          <p:nvPr/>
        </p:nvSpPr>
        <p:spPr>
          <a:xfrm>
            <a:off x="2133043" y="669949"/>
            <a:ext cx="6357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Диаграмма развертывания системы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1D7A71B-1C4B-6F3F-EEBD-0BE66B94C537}"/>
              </a:ext>
            </a:extLst>
          </p:cNvPr>
          <p:cNvSpPr/>
          <p:nvPr/>
        </p:nvSpPr>
        <p:spPr>
          <a:xfrm>
            <a:off x="1500479" y="1957569"/>
            <a:ext cx="7271657" cy="4590661"/>
          </a:xfrm>
          <a:prstGeom prst="roundRect">
            <a:avLst>
              <a:gd name="adj" fmla="val 447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D36DF0-D738-03D4-50A4-78227BCB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48" y="2095111"/>
            <a:ext cx="6410520" cy="43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3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885399-EFAA-33BF-A481-45BEB98DD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53D3B3-033C-A020-BA49-128426D56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0" y="274320"/>
            <a:ext cx="3009900" cy="3009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CEC029-8E15-6930-33D1-77C244CE4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74320"/>
            <a:ext cx="3009900" cy="3009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5B7FE0-4305-6F85-F84F-0DB3972D0057}"/>
              </a:ext>
            </a:extLst>
          </p:cNvPr>
          <p:cNvSpPr txBox="1"/>
          <p:nvPr/>
        </p:nvSpPr>
        <p:spPr>
          <a:xfrm>
            <a:off x="472441" y="3429000"/>
            <a:ext cx="26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Калашник Глеб Алексеевич</a:t>
            </a:r>
            <a:endParaRPr lang="en-US" sz="2400" b="1" dirty="0"/>
          </a:p>
          <a:p>
            <a:endParaRPr lang="ru-RU" sz="2400" b="1" dirty="0"/>
          </a:p>
          <a:p>
            <a:r>
              <a:rPr lang="en-US" sz="2400" b="1" dirty="0"/>
              <a:t>Full-stack</a:t>
            </a:r>
            <a:endParaRPr lang="ru-RU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FE25E-A6B1-1475-0998-A12ED07AF2A1}"/>
              </a:ext>
            </a:extLst>
          </p:cNvPr>
          <p:cNvSpPr txBox="1"/>
          <p:nvPr/>
        </p:nvSpPr>
        <p:spPr>
          <a:xfrm>
            <a:off x="9342121" y="3429000"/>
            <a:ext cx="26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Курина Дарья Павловна</a:t>
            </a:r>
            <a:endParaRPr lang="en-US" sz="2400" b="1" dirty="0"/>
          </a:p>
          <a:p>
            <a:endParaRPr lang="ru-RU" sz="2400" b="1" dirty="0"/>
          </a:p>
          <a:p>
            <a:r>
              <a:rPr lang="en-US" sz="2400" b="1" dirty="0"/>
              <a:t>Full-stack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E8989-20C4-BC44-3E75-5937111AC046}"/>
              </a:ext>
            </a:extLst>
          </p:cNvPr>
          <p:cNvSpPr txBox="1"/>
          <p:nvPr/>
        </p:nvSpPr>
        <p:spPr>
          <a:xfrm>
            <a:off x="3619864" y="426720"/>
            <a:ext cx="5072722" cy="85129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/>
              <a:t>Oompa-Loompas</a:t>
            </a:r>
            <a:endParaRPr lang="ru-RU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F6164-AF33-1967-39E2-A1E9B5B2033D}"/>
              </a:ext>
            </a:extLst>
          </p:cNvPr>
          <p:cNvSpPr txBox="1"/>
          <p:nvPr/>
        </p:nvSpPr>
        <p:spPr>
          <a:xfrm>
            <a:off x="3427487" y="5336520"/>
            <a:ext cx="54574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dirty="0"/>
              <a:t>Цифровой двойник города</a:t>
            </a:r>
          </a:p>
        </p:txBody>
      </p:sp>
    </p:spTree>
    <p:extLst>
      <p:ext uri="{BB962C8B-B14F-4D97-AF65-F5344CB8AC3E}">
        <p14:creationId xmlns:p14="http://schemas.microsoft.com/office/powerpoint/2010/main" val="423216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2EE3F4-B83C-EED2-E877-894E9D23AC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4169" r="2986" b="5311"/>
          <a:stretch/>
        </p:blipFill>
        <p:spPr>
          <a:xfrm>
            <a:off x="1840522" y="1630495"/>
            <a:ext cx="8510955" cy="359701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546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DA63D6-B9FA-F08E-C012-D51D9E9549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" r="19931"/>
          <a:stretch/>
        </p:blipFill>
        <p:spPr>
          <a:xfrm>
            <a:off x="114659" y="562707"/>
            <a:ext cx="8395226" cy="606649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6515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18FEC0-3AF1-417C-76B5-B2C4E0C1D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" y="1255826"/>
            <a:ext cx="4343899" cy="526868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6A7C9-E1BE-FE7D-2750-9AB3EC0EA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79" y="118342"/>
            <a:ext cx="4025607" cy="363271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D014A2-FB81-C590-CE1A-D870867C7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325" y="3890169"/>
            <a:ext cx="4428139" cy="282872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47277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BCD8F2-1DE3-90E7-990B-727C3986F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9"/>
          <a:stretch/>
        </p:blipFill>
        <p:spPr>
          <a:xfrm>
            <a:off x="0" y="641837"/>
            <a:ext cx="8595415" cy="541606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00938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B2856B-3501-773E-18A1-CFAF57A8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2B12B8-DB8A-5570-00E8-F7150FC6C43D}"/>
              </a:ext>
            </a:extLst>
          </p:cNvPr>
          <p:cNvSpPr txBox="1"/>
          <p:nvPr/>
        </p:nvSpPr>
        <p:spPr>
          <a:xfrm>
            <a:off x="1989972" y="1422619"/>
            <a:ext cx="36263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b="1" dirty="0"/>
              <a:t>Проблемы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5ECDE7-28B1-AE00-BA0B-EF93F59A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7" y="2889598"/>
            <a:ext cx="11806966" cy="36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8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B2856B-3501-773E-18A1-CFAF57A8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29A9A-7BFF-DEF1-772E-74FAC44A334D}"/>
              </a:ext>
            </a:extLst>
          </p:cNvPr>
          <p:cNvSpPr txBox="1"/>
          <p:nvPr/>
        </p:nvSpPr>
        <p:spPr>
          <a:xfrm>
            <a:off x="1822022" y="844121"/>
            <a:ext cx="632577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600" b="1" dirty="0"/>
              <a:t>Ключевая проблема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F46763B-8926-A16F-6A0C-F470EEC5C1F4}"/>
              </a:ext>
            </a:extLst>
          </p:cNvPr>
          <p:cNvSpPr/>
          <p:nvPr/>
        </p:nvSpPr>
        <p:spPr>
          <a:xfrm>
            <a:off x="1965091" y="1906885"/>
            <a:ext cx="6824345" cy="4462813"/>
          </a:xfrm>
          <a:prstGeom prst="roundRect">
            <a:avLst>
              <a:gd name="adj" fmla="val 432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6C463C6-3CE8-0291-C77E-42627D685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82" y="1985952"/>
            <a:ext cx="6209819" cy="43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9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B2856B-3501-773E-18A1-CFAF57A8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58BC02-A25C-1FE0-D2B5-91FD8EE83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72" y="116500"/>
            <a:ext cx="7010399" cy="331249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562EB2F-C897-7908-24B4-239A9A1F1ACA}"/>
              </a:ext>
            </a:extLst>
          </p:cNvPr>
          <p:cNvSpPr/>
          <p:nvPr/>
        </p:nvSpPr>
        <p:spPr>
          <a:xfrm>
            <a:off x="2505971" y="116499"/>
            <a:ext cx="7010399" cy="3312499"/>
          </a:xfrm>
          <a:prstGeom prst="roundRect">
            <a:avLst>
              <a:gd name="adj" fmla="val 2249"/>
            </a:avLst>
          </a:prstGeom>
          <a:noFill/>
          <a:ln w="38100">
            <a:solidFill>
              <a:srgbClr val="00E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9ECE3B-6DD7-B2AA-C96D-B3CAFAEBC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" y="3761533"/>
            <a:ext cx="5849442" cy="276393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182BCE-2A93-4383-A1D3-49C6C60A5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83" y="3761533"/>
            <a:ext cx="5849442" cy="276393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E515F0A-A90E-67EF-B8C4-B3FC47453AE9}"/>
              </a:ext>
            </a:extLst>
          </p:cNvPr>
          <p:cNvSpPr/>
          <p:nvPr/>
        </p:nvSpPr>
        <p:spPr>
          <a:xfrm>
            <a:off x="161730" y="3713584"/>
            <a:ext cx="11868540" cy="2880049"/>
          </a:xfrm>
          <a:prstGeom prst="roundRect">
            <a:avLst>
              <a:gd name="adj" fmla="val 22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83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B2856B-3501-773E-18A1-CFAF57A8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C964EC-86EF-8827-A580-FCD9A62669CF}"/>
              </a:ext>
            </a:extLst>
          </p:cNvPr>
          <p:cNvSpPr txBox="1"/>
          <p:nvPr/>
        </p:nvSpPr>
        <p:spPr>
          <a:xfrm>
            <a:off x="1975261" y="627779"/>
            <a:ext cx="67361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200" b="1" dirty="0"/>
              <a:t>Экономическая оценка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A0C8137-D770-3C75-DFC8-92D8004D0F52}"/>
              </a:ext>
            </a:extLst>
          </p:cNvPr>
          <p:cNvSpPr/>
          <p:nvPr/>
        </p:nvSpPr>
        <p:spPr>
          <a:xfrm>
            <a:off x="273698" y="1638522"/>
            <a:ext cx="4260980" cy="3272245"/>
          </a:xfrm>
          <a:prstGeom prst="roundRect">
            <a:avLst>
              <a:gd name="adj" fmla="val 609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17D8A91-F323-6175-ADB1-50EA6D9117F7}"/>
              </a:ext>
            </a:extLst>
          </p:cNvPr>
          <p:cNvSpPr/>
          <p:nvPr/>
        </p:nvSpPr>
        <p:spPr>
          <a:xfrm>
            <a:off x="5209592" y="1638521"/>
            <a:ext cx="4556449" cy="3272245"/>
          </a:xfrm>
          <a:prstGeom prst="roundRect">
            <a:avLst>
              <a:gd name="adj" fmla="val 609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DC41-DEF4-3B92-0890-ED282B0CE508}"/>
              </a:ext>
            </a:extLst>
          </p:cNvPr>
          <p:cNvSpPr txBox="1"/>
          <p:nvPr/>
        </p:nvSpPr>
        <p:spPr>
          <a:xfrm>
            <a:off x="354565" y="1638521"/>
            <a:ext cx="4135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/>
              <a:t>Перманентная съемка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34A6C8-B6B7-3158-88FB-1A2A7FB79F90}"/>
              </a:ext>
            </a:extLst>
          </p:cNvPr>
          <p:cNvSpPr txBox="1"/>
          <p:nvPr/>
        </p:nvSpPr>
        <p:spPr>
          <a:xfrm>
            <a:off x="5272340" y="1638520"/>
            <a:ext cx="44501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/>
              <a:t>Разовая (масштабная) съемка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94043-6C60-F404-C189-3149EDF27BEE}"/>
              </a:ext>
            </a:extLst>
          </p:cNvPr>
          <p:cNvSpPr txBox="1"/>
          <p:nvPr/>
        </p:nvSpPr>
        <p:spPr>
          <a:xfrm>
            <a:off x="336446" y="2544624"/>
            <a:ext cx="4135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Основная концепция приложения</a:t>
            </a:r>
          </a:p>
          <a:p>
            <a:endParaRPr lang="ru-RU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Постоянное обновление небольших объемов данных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Невысокие награды за выполнение задач или пассивную съемку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622AA-A4C4-B23B-EDAF-5AF9FB3B7FA0}"/>
              </a:ext>
            </a:extLst>
          </p:cNvPr>
          <p:cNvSpPr txBox="1"/>
          <p:nvPr/>
        </p:nvSpPr>
        <p:spPr>
          <a:xfrm>
            <a:off x="5254220" y="2765448"/>
            <a:ext cx="4468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Ситуативный вариант использования:</a:t>
            </a:r>
          </a:p>
          <a:p>
            <a:endParaRPr lang="ru-RU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Разовое привлечение большого количества пользователей на короткий промежуток времени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Повышенные награды за выполнение заданий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F73730F-1FD8-51E7-A6E7-8A7A004E74D3}"/>
              </a:ext>
            </a:extLst>
          </p:cNvPr>
          <p:cNvCxnSpPr/>
          <p:nvPr/>
        </p:nvCxnSpPr>
        <p:spPr>
          <a:xfrm>
            <a:off x="467619" y="2265219"/>
            <a:ext cx="3923990" cy="0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F4564BF-4A13-DCF9-BFE6-FB05519B91DC}"/>
              </a:ext>
            </a:extLst>
          </p:cNvPr>
          <p:cNvCxnSpPr/>
          <p:nvPr/>
        </p:nvCxnSpPr>
        <p:spPr>
          <a:xfrm>
            <a:off x="5542384" y="2552080"/>
            <a:ext cx="3923990" cy="0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7D4483A-73D7-7289-F442-878F6061157C}"/>
              </a:ext>
            </a:extLst>
          </p:cNvPr>
          <p:cNvSpPr/>
          <p:nvPr/>
        </p:nvSpPr>
        <p:spPr>
          <a:xfrm>
            <a:off x="273697" y="5045022"/>
            <a:ext cx="4260980" cy="1540900"/>
          </a:xfrm>
          <a:prstGeom prst="roundRect">
            <a:avLst>
              <a:gd name="adj" fmla="val 609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BD6D15E-50F6-0D25-F002-4B20AC776263}"/>
              </a:ext>
            </a:extLst>
          </p:cNvPr>
          <p:cNvSpPr/>
          <p:nvPr/>
        </p:nvSpPr>
        <p:spPr>
          <a:xfrm>
            <a:off x="5219194" y="5045022"/>
            <a:ext cx="4556449" cy="1540900"/>
          </a:xfrm>
          <a:prstGeom prst="roundRect">
            <a:avLst>
              <a:gd name="adj" fmla="val 609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24956-2216-E97B-D7EA-3CFB383B4714}"/>
              </a:ext>
            </a:extLst>
          </p:cNvPr>
          <p:cNvSpPr txBox="1"/>
          <p:nvPr/>
        </p:nvSpPr>
        <p:spPr>
          <a:xfrm>
            <a:off x="354565" y="4990329"/>
            <a:ext cx="4135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/>
              <a:t>Оценка стоимости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6C5840-8F07-D8B8-D30C-DD8519E2CA1F}"/>
              </a:ext>
            </a:extLst>
          </p:cNvPr>
          <p:cNvSpPr txBox="1"/>
          <p:nvPr/>
        </p:nvSpPr>
        <p:spPr>
          <a:xfrm>
            <a:off x="5542384" y="4990329"/>
            <a:ext cx="4135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/>
              <a:t>Оценка стоимости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C7AD0D7-1BCA-7B2A-2936-0FF08F979618}"/>
              </a:ext>
            </a:extLst>
          </p:cNvPr>
          <p:cNvCxnSpPr/>
          <p:nvPr/>
        </p:nvCxnSpPr>
        <p:spPr>
          <a:xfrm>
            <a:off x="467619" y="5509851"/>
            <a:ext cx="3923990" cy="0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2A54C476-CD34-B603-0940-0B7E5BAED16E}"/>
              </a:ext>
            </a:extLst>
          </p:cNvPr>
          <p:cNvCxnSpPr/>
          <p:nvPr/>
        </p:nvCxnSpPr>
        <p:spPr>
          <a:xfrm>
            <a:off x="5592147" y="5502669"/>
            <a:ext cx="3923990" cy="0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023430-C027-4F5E-22D0-131B099C86E0}"/>
              </a:ext>
            </a:extLst>
          </p:cNvPr>
          <p:cNvSpPr txBox="1"/>
          <p:nvPr/>
        </p:nvSpPr>
        <p:spPr>
          <a:xfrm>
            <a:off x="467619" y="5617027"/>
            <a:ext cx="3923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~</a:t>
            </a:r>
            <a:r>
              <a:rPr lang="ru-RU" sz="4000" dirty="0"/>
              <a:t>50.000р</a:t>
            </a:r>
            <a:r>
              <a:rPr lang="en-US" sz="4000" dirty="0"/>
              <a:t>/</a:t>
            </a:r>
            <a:r>
              <a:rPr lang="ru-RU" sz="4000" dirty="0" err="1"/>
              <a:t>мес</a:t>
            </a:r>
            <a:endParaRPr lang="ru-RU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B7CCC5-6FCA-5935-2B36-5B7271F50320}"/>
              </a:ext>
            </a:extLst>
          </p:cNvPr>
          <p:cNvSpPr txBox="1"/>
          <p:nvPr/>
        </p:nvSpPr>
        <p:spPr>
          <a:xfrm>
            <a:off x="5592147" y="5539919"/>
            <a:ext cx="39239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~</a:t>
            </a:r>
            <a:r>
              <a:rPr lang="ru-RU" sz="3600" dirty="0"/>
              <a:t>2.000.000р</a:t>
            </a:r>
            <a:r>
              <a:rPr lang="en-US" sz="3600" dirty="0"/>
              <a:t>/</a:t>
            </a:r>
            <a:r>
              <a:rPr lang="ru-RU" sz="3600" dirty="0"/>
              <a:t>раз </a:t>
            </a:r>
            <a:r>
              <a:rPr lang="ru-RU" sz="2400" dirty="0"/>
              <a:t>+ затраты на маркетинг</a:t>
            </a:r>
          </a:p>
        </p:txBody>
      </p: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2BA9DD3F-A0F9-1867-86E3-B59795679BDC}"/>
              </a:ext>
            </a:extLst>
          </p:cNvPr>
          <p:cNvSpPr/>
          <p:nvPr/>
        </p:nvSpPr>
        <p:spPr>
          <a:xfrm rot="16200000" flipV="1">
            <a:off x="10360961" y="5017633"/>
            <a:ext cx="1264107" cy="1688839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E1D6BD-9D19-8452-ABCE-98A53C8B118A}"/>
              </a:ext>
            </a:extLst>
          </p:cNvPr>
          <p:cNvSpPr txBox="1"/>
          <p:nvPr/>
        </p:nvSpPr>
        <p:spPr>
          <a:xfrm>
            <a:off x="10221774" y="5236550"/>
            <a:ext cx="1747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Для МСК:</a:t>
            </a:r>
          </a:p>
          <a:p>
            <a:r>
              <a:rPr lang="en-US" dirty="0">
                <a:solidFill>
                  <a:schemeClr val="bg1"/>
                </a:solidFill>
              </a:rPr>
              <a:t>~</a:t>
            </a:r>
            <a:r>
              <a:rPr lang="ru-RU" dirty="0">
                <a:solidFill>
                  <a:schemeClr val="bg1"/>
                </a:solidFill>
              </a:rPr>
              <a:t>6000 км</a:t>
            </a:r>
          </a:p>
          <a:p>
            <a:r>
              <a:rPr lang="en-US" dirty="0">
                <a:solidFill>
                  <a:schemeClr val="bg1"/>
                </a:solidFill>
              </a:rPr>
              <a:t>~</a:t>
            </a:r>
            <a:r>
              <a:rPr lang="ru-RU" dirty="0">
                <a:solidFill>
                  <a:schemeClr val="bg1"/>
                </a:solidFill>
              </a:rPr>
              <a:t>1000 чел.</a:t>
            </a:r>
          </a:p>
          <a:p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ru-RU" dirty="0">
                <a:solidFill>
                  <a:schemeClr val="bg1"/>
                </a:solidFill>
              </a:rPr>
              <a:t>2000р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ru-RU" dirty="0">
                <a:solidFill>
                  <a:schemeClr val="bg1"/>
                </a:solidFill>
              </a:rPr>
              <a:t>чел.</a:t>
            </a:r>
          </a:p>
        </p:txBody>
      </p:sp>
    </p:spTree>
    <p:extLst>
      <p:ext uri="{BB962C8B-B14F-4D97-AF65-F5344CB8AC3E}">
        <p14:creationId xmlns:p14="http://schemas.microsoft.com/office/powerpoint/2010/main" val="3555595776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300</TotalTime>
  <Words>116</Words>
  <Application>Microsoft Office PowerPoint</Application>
  <PresentationFormat>Широкоэкранный</PresentationFormat>
  <Paragraphs>40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Century Gothic</vt:lpstr>
      <vt:lpstr>Wingdings</vt:lpstr>
      <vt:lpstr>Wingdings 3</vt:lpstr>
      <vt:lpstr>Сектор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CreateStudio</dc:creator>
  <cp:lastModifiedBy>CreateStudio</cp:lastModifiedBy>
  <cp:revision>8</cp:revision>
  <dcterms:created xsi:type="dcterms:W3CDTF">2022-12-14T17:28:35Z</dcterms:created>
  <dcterms:modified xsi:type="dcterms:W3CDTF">2022-12-17T09:16:37Z</dcterms:modified>
</cp:coreProperties>
</file>